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2"/>
  </p:notesMasterIdLst>
  <p:sldIdLst>
    <p:sldId id="256" r:id="rId2"/>
    <p:sldId id="257" r:id="rId3"/>
    <p:sldId id="259" r:id="rId4"/>
    <p:sldId id="376" r:id="rId5"/>
    <p:sldId id="314" r:id="rId6"/>
    <p:sldId id="373" r:id="rId7"/>
    <p:sldId id="374" r:id="rId8"/>
    <p:sldId id="375" r:id="rId9"/>
    <p:sldId id="281" r:id="rId10"/>
    <p:sldId id="312" r:id="rId11"/>
    <p:sldId id="313" r:id="rId12"/>
    <p:sldId id="381" r:id="rId13"/>
    <p:sldId id="270" r:id="rId14"/>
    <p:sldId id="268" r:id="rId15"/>
    <p:sldId id="301" r:id="rId16"/>
    <p:sldId id="302" r:id="rId17"/>
    <p:sldId id="303" r:id="rId18"/>
    <p:sldId id="304" r:id="rId19"/>
    <p:sldId id="300" r:id="rId20"/>
    <p:sldId id="365" r:id="rId21"/>
    <p:sldId id="372" r:id="rId22"/>
    <p:sldId id="309" r:id="rId23"/>
    <p:sldId id="295" r:id="rId24"/>
    <p:sldId id="366" r:id="rId25"/>
    <p:sldId id="335" r:id="rId26"/>
    <p:sldId id="336" r:id="rId27"/>
    <p:sldId id="337" r:id="rId28"/>
    <p:sldId id="382" r:id="rId29"/>
    <p:sldId id="334" r:id="rId30"/>
    <p:sldId id="319" r:id="rId31"/>
    <p:sldId id="296" r:id="rId32"/>
    <p:sldId id="348" r:id="rId33"/>
    <p:sldId id="368" r:id="rId34"/>
    <p:sldId id="367" r:id="rId35"/>
    <p:sldId id="357" r:id="rId36"/>
    <p:sldId id="297" r:id="rId37"/>
    <p:sldId id="344" r:id="rId38"/>
    <p:sldId id="369" r:id="rId39"/>
    <p:sldId id="342" r:id="rId40"/>
    <p:sldId id="332" r:id="rId41"/>
    <p:sldId id="360" r:id="rId42"/>
    <p:sldId id="298" r:id="rId43"/>
    <p:sldId id="370" r:id="rId44"/>
    <p:sldId id="333" r:id="rId45"/>
    <p:sldId id="329" r:id="rId46"/>
    <p:sldId id="299" r:id="rId47"/>
    <p:sldId id="354" r:id="rId48"/>
    <p:sldId id="377" r:id="rId49"/>
    <p:sldId id="378" r:id="rId50"/>
    <p:sldId id="379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微软雅黑" panose="020B0503020204020204" pitchFamily="34" charset="-122"/>
      <p:regular r:id="rId57"/>
      <p:bold r:id="rId58"/>
    </p:embeddedFont>
    <p:embeddedFont>
      <p:font typeface="Cambria Math" panose="02040503050406030204" pitchFamily="18" charset="0"/>
      <p:regular r:id="rId59"/>
    </p:embeddedFont>
    <p:embeddedFont>
      <p:font typeface="Roboto Condensed Light" panose="02020500000000000000" charset="0"/>
      <p:regular r:id="rId60"/>
      <p:bold r:id="rId61"/>
      <p:italic r:id="rId62"/>
      <p:boldItalic r:id="rId63"/>
    </p:embeddedFont>
    <p:embeddedFont>
      <p:font typeface="Arvo" panose="02020500000000000000" charset="0"/>
      <p:regular r:id="rId64"/>
      <p:bold r:id="rId65"/>
      <p:italic r:id="rId66"/>
      <p:boldItalic r:id="rId67"/>
    </p:embeddedFont>
    <p:embeddedFont>
      <p:font typeface="標楷體" panose="03000509000000000000" pitchFamily="65" charset="-120"/>
      <p:regular r:id="rId68"/>
    </p:embeddedFont>
    <p:embeddedFont>
      <p:font typeface="宋体" panose="02010600030101010101" pitchFamily="2" charset="-122"/>
      <p:regular r:id="rId69"/>
    </p:embeddedFont>
    <p:embeddedFont>
      <p:font typeface="Roboto Condensed" panose="02020500000000000000" charset="0"/>
      <p:regular r:id="rId70"/>
      <p:bold r:id="rId71"/>
      <p:italic r:id="rId72"/>
      <p:boldItalic r:id="rId73"/>
    </p:embeddedFont>
    <p:embeddedFont>
      <p:font typeface="Impact" panose="020B0806030902050204" pitchFamily="34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3F53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9" autoAdjust="0"/>
    <p:restoredTop sz="94689"/>
  </p:normalViewPr>
  <p:slideViewPr>
    <p:cSldViewPr snapToGrid="0">
      <p:cViewPr varScale="1">
        <p:scale>
          <a:sx n="110" d="100"/>
          <a:sy n="110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0929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55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20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ebaa7b3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ebaa7b3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5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7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73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4562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時間序列分析—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台灣機車銷售量預測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85799" y="3990864"/>
            <a:ext cx="3502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組員：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D0586008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鄭宇傑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D0738736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張芸菁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D0738796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林家呈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D0739282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陳宛謙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D0739306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林楷倫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D0780895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柯雅潔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D0881737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黃筱涵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D0983300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黃心誼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8744" y="4267862"/>
            <a:ext cx="200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吳進家老師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資料介紹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3822" y="1519200"/>
            <a:ext cx="8289546" cy="22533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該資料為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月共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132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筆台灣機車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620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銷售量統計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保留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筆觀察值作為參考的原始值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台灣區車輛工業同業公會統計資料庫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5" name="Google Shape;545;p35"/>
          <p:cNvGrpSpPr/>
          <p:nvPr/>
        </p:nvGrpSpPr>
        <p:grpSpPr>
          <a:xfrm>
            <a:off x="283552" y="610550"/>
            <a:ext cx="330270" cy="330251"/>
            <a:chOff x="1923675" y="1633650"/>
            <a:chExt cx="436000" cy="435975"/>
          </a:xfrm>
        </p:grpSpPr>
        <p:sp>
          <p:nvSpPr>
            <p:cNvPr id="6" name="Google Shape;546;p3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7;p3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8;p3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0;p3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1;p3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830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資料介紹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6899687" cy="31455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銷售量分為外銷和內銷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探討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月三陽、光陽、台鈴、台灣山葉、摩特動力銷售量之折線圖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以機車排氣量為資料類別，探討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125cc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以下、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125cc~250cc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、以及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250cc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以上銷售量之折線圖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5" name="Google Shape;545;p35"/>
          <p:cNvGrpSpPr/>
          <p:nvPr/>
        </p:nvGrpSpPr>
        <p:grpSpPr>
          <a:xfrm>
            <a:off x="283552" y="610550"/>
            <a:ext cx="330270" cy="330251"/>
            <a:chOff x="1923675" y="1633650"/>
            <a:chExt cx="436000" cy="435975"/>
          </a:xfrm>
        </p:grpSpPr>
        <p:sp>
          <p:nvSpPr>
            <p:cNvPr id="6" name="Google Shape;546;p3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7;p3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8;p3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0;p3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1;p3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879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6D492D-579E-46AD-B7DE-2EBD3BA7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摘要統計及盒型圖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8C983A-6C75-4478-B556-51EEC362C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E95DF3C-558D-4700-BAAB-FDB2A43BEB1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74434346"/>
              </p:ext>
            </p:extLst>
          </p:nvPr>
        </p:nvGraphicFramePr>
        <p:xfrm>
          <a:off x="118468" y="1673467"/>
          <a:ext cx="4537756" cy="1659468"/>
        </p:xfrm>
        <a:graphic>
          <a:graphicData uri="http://schemas.openxmlformats.org/drawingml/2006/table">
            <a:tbl>
              <a:tblPr firstRow="1" firstCol="1" bandRow="1">
                <a:tableStyleId>{E27665BA-8202-44FC-AD62-C9F0E3EA811A}</a:tableStyleId>
              </a:tblPr>
              <a:tblGrid>
                <a:gridCol w="676333">
                  <a:extLst>
                    <a:ext uri="{9D8B030D-6E8A-4147-A177-3AD203B41FA5}">
                      <a16:colId xmlns:a16="http://schemas.microsoft.com/office/drawing/2014/main" val="612054129"/>
                    </a:ext>
                  </a:extLst>
                </a:gridCol>
                <a:gridCol w="458470">
                  <a:extLst>
                    <a:ext uri="{9D8B030D-6E8A-4147-A177-3AD203B41FA5}">
                      <a16:colId xmlns:a16="http://schemas.microsoft.com/office/drawing/2014/main" val="1576592915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1655400283"/>
                    </a:ext>
                  </a:extLst>
                </a:gridCol>
                <a:gridCol w="557677">
                  <a:extLst>
                    <a:ext uri="{9D8B030D-6E8A-4147-A177-3AD203B41FA5}">
                      <a16:colId xmlns:a16="http://schemas.microsoft.com/office/drawing/2014/main" val="1292051726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2190859089"/>
                    </a:ext>
                  </a:extLst>
                </a:gridCol>
                <a:gridCol w="535800">
                  <a:extLst>
                    <a:ext uri="{9D8B030D-6E8A-4147-A177-3AD203B41FA5}">
                      <a16:colId xmlns:a16="http://schemas.microsoft.com/office/drawing/2014/main" val="3325775752"/>
                    </a:ext>
                  </a:extLst>
                </a:gridCol>
                <a:gridCol w="613591">
                  <a:extLst>
                    <a:ext uri="{9D8B030D-6E8A-4147-A177-3AD203B41FA5}">
                      <a16:colId xmlns:a16="http://schemas.microsoft.com/office/drawing/2014/main" val="404523835"/>
                    </a:ext>
                  </a:extLst>
                </a:gridCol>
                <a:gridCol w="613591">
                  <a:extLst>
                    <a:ext uri="{9D8B030D-6E8A-4147-A177-3AD203B41FA5}">
                      <a16:colId xmlns:a16="http://schemas.microsoft.com/office/drawing/2014/main" val="393588986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zh-TW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單位：台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Min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Q1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Median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Q3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Max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Mean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SD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84238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Domestic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30969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50821.5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59306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68315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105031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60129.61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13823.98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014769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Export</a:t>
                      </a:r>
                      <a:endParaRPr lang="zh-TW" sz="1000" kern="100" baseline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15612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28367.5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33433.5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39416.5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54256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33588.13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8152.33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44419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Total</a:t>
                      </a:r>
                      <a:endParaRPr lang="zh-TW" sz="10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62003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84391.5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94011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104430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137513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93717.74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baseline="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</a:rPr>
                        <a:t>14824.11</a:t>
                      </a:r>
                      <a:endParaRPr lang="zh-TW" sz="1000" kern="100" baseline="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3045" marR="63045" marT="0" marB="0" anchor="ctr">
                    <a:solidFill>
                      <a:srgbClr val="CED1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01447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674CC022-6B95-4ABD-A316-3DDC762B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02" y="1462287"/>
            <a:ext cx="3960000" cy="297721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9CA7EC-84BE-410E-B0B5-2B4864BE243E}"/>
              </a:ext>
            </a:extLst>
          </p:cNvPr>
          <p:cNvSpPr/>
          <p:nvPr/>
        </p:nvSpPr>
        <p:spPr>
          <a:xfrm>
            <a:off x="1694095" y="130839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摘要統計表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41790-3345-44ED-B12D-811320855F06}"/>
              </a:ext>
            </a:extLst>
          </p:cNvPr>
          <p:cNvSpPr/>
          <p:nvPr/>
        </p:nvSpPr>
        <p:spPr>
          <a:xfrm>
            <a:off x="6285476" y="115877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機車銷售量盒型圖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FE0D35-312D-4F4D-B832-A9B102DEF145}"/>
              </a:ext>
            </a:extLst>
          </p:cNvPr>
          <p:cNvSpPr/>
          <p:nvPr/>
        </p:nvSpPr>
        <p:spPr>
          <a:xfrm>
            <a:off x="1768642" y="2088755"/>
            <a:ext cx="601579" cy="12620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E38FC0-9F6D-4F9F-ABDF-CB79DD77C667}"/>
              </a:ext>
            </a:extLst>
          </p:cNvPr>
          <p:cNvSpPr/>
          <p:nvPr/>
        </p:nvSpPr>
        <p:spPr>
          <a:xfrm>
            <a:off x="3443475" y="2080667"/>
            <a:ext cx="601579" cy="1262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1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solidFill>
                  <a:srgbClr val="3F537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銷售量折線圖</a:t>
            </a:r>
            <a:endParaRPr sz="6000" dirty="0">
              <a:solidFill>
                <a:srgbClr val="3F537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555500" y="3034300"/>
            <a:ext cx="60507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endParaRPr dirty="0"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機車與電動機車內銷量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4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5" y="1528153"/>
            <a:ext cx="5220000" cy="2901901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5342400" y="1807200"/>
            <a:ext cx="475200" cy="43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162400" y="4003200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電動機車內銷量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5" y="1550816"/>
            <a:ext cx="5220000" cy="2948075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4845600" y="2016000"/>
            <a:ext cx="475200" cy="43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125600" y="3204000"/>
            <a:ext cx="0" cy="3456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08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機車與電動機車外銷量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5" y="1525487"/>
            <a:ext cx="5220000" cy="2925883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4170000" y="3381112"/>
            <a:ext cx="374400" cy="352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170000" y="2823600"/>
            <a:ext cx="475200" cy="43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5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電動機車外銷量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5" y="1554410"/>
            <a:ext cx="5220000" cy="28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銷量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以排氣量分類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5" y="1582549"/>
            <a:ext cx="5220000" cy="284837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378400" y="2080800"/>
            <a:ext cx="424800" cy="410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458800" y="2914974"/>
            <a:ext cx="424800" cy="410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599600" y="2709774"/>
            <a:ext cx="424800" cy="410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812000" y="3206746"/>
            <a:ext cx="362400" cy="410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431737" y="2391600"/>
            <a:ext cx="424800" cy="410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124274" y="3086487"/>
            <a:ext cx="497325" cy="47777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70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機車外銷量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以排氣量分類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5" y="1564847"/>
            <a:ext cx="5220000" cy="307165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299200" y="2761800"/>
            <a:ext cx="288000" cy="3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277007" y="2761800"/>
            <a:ext cx="333462" cy="3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75154" y="2534400"/>
            <a:ext cx="221718" cy="227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4729338" y="2943300"/>
            <a:ext cx="284262" cy="256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904882" y="2430000"/>
            <a:ext cx="333600" cy="3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887807" y="1992600"/>
            <a:ext cx="333462" cy="3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441407" y="1992600"/>
            <a:ext cx="250593" cy="3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12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组合 44"/>
          <p:cNvGrpSpPr>
            <a:grpSpLocks/>
          </p:cNvGrpSpPr>
          <p:nvPr/>
        </p:nvGrpSpPr>
        <p:grpSpPr>
          <a:xfrm>
            <a:off x="550419" y="1833237"/>
            <a:ext cx="894259" cy="489631"/>
            <a:chOff x="2215144" y="927951"/>
            <a:chExt cx="1244730" cy="897673"/>
          </a:xfrm>
        </p:grpSpPr>
        <p:sp>
          <p:nvSpPr>
            <p:cNvPr id="31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32" name="文本框 9"/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组合 47"/>
          <p:cNvGrpSpPr>
            <a:grpSpLocks/>
          </p:cNvGrpSpPr>
          <p:nvPr/>
        </p:nvGrpSpPr>
        <p:grpSpPr>
          <a:xfrm>
            <a:off x="478306" y="2546816"/>
            <a:ext cx="894259" cy="504163"/>
            <a:chOff x="2215144" y="1952311"/>
            <a:chExt cx="1244730" cy="924318"/>
          </a:xfrm>
        </p:grpSpPr>
        <p:sp>
          <p:nvSpPr>
            <p:cNvPr id="34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35" name="文本框 10"/>
            <p:cNvSpPr txBox="1"/>
            <p:nvPr/>
          </p:nvSpPr>
          <p:spPr>
            <a:xfrm>
              <a:off x="2393075" y="1952311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6" name="组合 50"/>
          <p:cNvGrpSpPr>
            <a:grpSpLocks/>
          </p:cNvGrpSpPr>
          <p:nvPr/>
        </p:nvGrpSpPr>
        <p:grpSpPr>
          <a:xfrm>
            <a:off x="464546" y="3295144"/>
            <a:ext cx="894259" cy="496081"/>
            <a:chOff x="2215144" y="3018134"/>
            <a:chExt cx="1244730" cy="909499"/>
          </a:xfrm>
        </p:grpSpPr>
        <p:sp>
          <p:nvSpPr>
            <p:cNvPr id="37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38" name="文本框 11"/>
            <p:cNvSpPr txBox="1"/>
            <p:nvPr/>
          </p:nvSpPr>
          <p:spPr>
            <a:xfrm>
              <a:off x="2393075" y="3018134"/>
              <a:ext cx="1066799" cy="81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53"/>
          <p:cNvGrpSpPr>
            <a:grpSpLocks/>
          </p:cNvGrpSpPr>
          <p:nvPr/>
        </p:nvGrpSpPr>
        <p:grpSpPr>
          <a:xfrm>
            <a:off x="459387" y="4009422"/>
            <a:ext cx="894259" cy="508135"/>
            <a:chOff x="2215144" y="4047037"/>
            <a:chExt cx="1244730" cy="931600"/>
          </a:xfrm>
        </p:grpSpPr>
        <p:sp>
          <p:nvSpPr>
            <p:cNvPr id="40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1" name="文本框 12"/>
            <p:cNvSpPr txBox="1"/>
            <p:nvPr/>
          </p:nvSpPr>
          <p:spPr>
            <a:xfrm>
              <a:off x="2393075" y="4047039"/>
              <a:ext cx="1066799" cy="81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组合 56"/>
          <p:cNvGrpSpPr>
            <a:grpSpLocks/>
          </p:cNvGrpSpPr>
          <p:nvPr/>
        </p:nvGrpSpPr>
        <p:grpSpPr>
          <a:xfrm>
            <a:off x="4634508" y="1830642"/>
            <a:ext cx="884486" cy="502735"/>
            <a:chOff x="2215144" y="5107938"/>
            <a:chExt cx="1231128" cy="921702"/>
          </a:xfrm>
        </p:grpSpPr>
        <p:sp>
          <p:nvSpPr>
            <p:cNvPr id="43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4" name="文本框 13"/>
            <p:cNvSpPr txBox="1"/>
            <p:nvPr/>
          </p:nvSpPr>
          <p:spPr>
            <a:xfrm>
              <a:off x="2379473" y="5107938"/>
              <a:ext cx="1066799" cy="81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5" name="组合 59"/>
          <p:cNvGrpSpPr>
            <a:grpSpLocks/>
          </p:cNvGrpSpPr>
          <p:nvPr/>
        </p:nvGrpSpPr>
        <p:grpSpPr>
          <a:xfrm>
            <a:off x="1239692" y="1855962"/>
            <a:ext cx="3168000" cy="460800"/>
            <a:chOff x="4315150" y="953426"/>
            <a:chExt cx="3857250" cy="540057"/>
          </a:xfrm>
        </p:grpSpPr>
        <p:sp>
          <p:nvSpPr>
            <p:cNvPr id="46" name="矩形 45"/>
            <p:cNvSpPr>
              <a:spLocks noChangeAspect="1"/>
            </p:cNvSpPr>
            <p:nvPr/>
          </p:nvSpPr>
          <p:spPr>
            <a:xfrm>
              <a:off x="4841196" y="1036092"/>
              <a:ext cx="3004373" cy="33366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研究背景與目的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0" name="平行四边形 64"/>
          <p:cNvSpPr/>
          <p:nvPr/>
        </p:nvSpPr>
        <p:spPr>
          <a:xfrm>
            <a:off x="1143799" y="2588246"/>
            <a:ext cx="3168000" cy="460800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平行四边形 67"/>
          <p:cNvSpPr/>
          <p:nvPr/>
        </p:nvSpPr>
        <p:spPr>
          <a:xfrm>
            <a:off x="1143799" y="3315298"/>
            <a:ext cx="3168000" cy="459690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平行四边形 70"/>
          <p:cNvSpPr/>
          <p:nvPr/>
        </p:nvSpPr>
        <p:spPr>
          <a:xfrm>
            <a:off x="1138640" y="4041240"/>
            <a:ext cx="3168000" cy="459690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7" name="组合 71"/>
          <p:cNvGrpSpPr>
            <a:grpSpLocks/>
          </p:cNvGrpSpPr>
          <p:nvPr/>
        </p:nvGrpSpPr>
        <p:grpSpPr>
          <a:xfrm>
            <a:off x="5313762" y="1857072"/>
            <a:ext cx="3168000" cy="459690"/>
            <a:chOff x="4315150" y="3730038"/>
            <a:chExt cx="3857250" cy="540057"/>
          </a:xfrm>
        </p:grpSpPr>
        <p:sp>
          <p:nvSpPr>
            <p:cNvPr id="58" name="矩形 57"/>
            <p:cNvSpPr/>
            <p:nvPr/>
          </p:nvSpPr>
          <p:spPr>
            <a:xfrm>
              <a:off x="4841197" y="3812702"/>
              <a:ext cx="2827146" cy="334466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56"/>
          <p:cNvGrpSpPr>
            <a:grpSpLocks/>
          </p:cNvGrpSpPr>
          <p:nvPr/>
        </p:nvGrpSpPr>
        <p:grpSpPr>
          <a:xfrm>
            <a:off x="4555315" y="2545554"/>
            <a:ext cx="884486" cy="523220"/>
            <a:chOff x="2215144" y="5107936"/>
            <a:chExt cx="1231128" cy="959259"/>
          </a:xfrm>
        </p:grpSpPr>
        <p:sp>
          <p:nvSpPr>
            <p:cNvPr id="64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65" name="文本框 13"/>
            <p:cNvSpPr txBox="1"/>
            <p:nvPr/>
          </p:nvSpPr>
          <p:spPr>
            <a:xfrm>
              <a:off x="2379473" y="5107938"/>
              <a:ext cx="1066799" cy="95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6" name="组合 71"/>
          <p:cNvGrpSpPr>
            <a:grpSpLocks/>
          </p:cNvGrpSpPr>
          <p:nvPr/>
        </p:nvGrpSpPr>
        <p:grpSpPr>
          <a:xfrm>
            <a:off x="5234569" y="2571986"/>
            <a:ext cx="3168000" cy="459690"/>
            <a:chOff x="4315150" y="3730038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3812702"/>
              <a:ext cx="2827146" cy="334466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56"/>
          <p:cNvGrpSpPr>
            <a:grpSpLocks/>
          </p:cNvGrpSpPr>
          <p:nvPr/>
        </p:nvGrpSpPr>
        <p:grpSpPr>
          <a:xfrm>
            <a:off x="4476122" y="3280953"/>
            <a:ext cx="884486" cy="523220"/>
            <a:chOff x="2215144" y="5107936"/>
            <a:chExt cx="1231128" cy="959259"/>
          </a:xfrm>
        </p:grpSpPr>
        <p:sp>
          <p:nvSpPr>
            <p:cNvPr id="70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71" name="文本框 13"/>
            <p:cNvSpPr txBox="1"/>
            <p:nvPr/>
          </p:nvSpPr>
          <p:spPr>
            <a:xfrm>
              <a:off x="2379473" y="5107938"/>
              <a:ext cx="1066799" cy="95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2" name="组合 71"/>
          <p:cNvGrpSpPr>
            <a:grpSpLocks/>
          </p:cNvGrpSpPr>
          <p:nvPr/>
        </p:nvGrpSpPr>
        <p:grpSpPr>
          <a:xfrm>
            <a:off x="5155376" y="3307385"/>
            <a:ext cx="3168000" cy="459690"/>
            <a:chOff x="4315150" y="3730038"/>
            <a:chExt cx="3857250" cy="540057"/>
          </a:xfrm>
        </p:grpSpPr>
        <p:sp>
          <p:nvSpPr>
            <p:cNvPr id="73" name="矩形 72"/>
            <p:cNvSpPr/>
            <p:nvPr/>
          </p:nvSpPr>
          <p:spPr>
            <a:xfrm>
              <a:off x="4841197" y="3812703"/>
              <a:ext cx="2827146" cy="334466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指數平滑法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1" name="组合 56"/>
          <p:cNvGrpSpPr>
            <a:grpSpLocks/>
          </p:cNvGrpSpPr>
          <p:nvPr/>
        </p:nvGrpSpPr>
        <p:grpSpPr>
          <a:xfrm>
            <a:off x="4440332" y="3971431"/>
            <a:ext cx="884486" cy="523220"/>
            <a:chOff x="2215144" y="5107936"/>
            <a:chExt cx="1231128" cy="959259"/>
          </a:xfrm>
        </p:grpSpPr>
        <p:sp>
          <p:nvSpPr>
            <p:cNvPr id="62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75" name="文本框 13"/>
            <p:cNvSpPr txBox="1"/>
            <p:nvPr/>
          </p:nvSpPr>
          <p:spPr>
            <a:xfrm>
              <a:off x="2379473" y="5107938"/>
              <a:ext cx="1066799" cy="95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08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6" name="组合 71"/>
          <p:cNvGrpSpPr>
            <a:grpSpLocks/>
          </p:cNvGrpSpPr>
          <p:nvPr/>
        </p:nvGrpSpPr>
        <p:grpSpPr>
          <a:xfrm>
            <a:off x="5119586" y="3997863"/>
            <a:ext cx="3168000" cy="459690"/>
            <a:chOff x="4315150" y="3730038"/>
            <a:chExt cx="3857250" cy="540057"/>
          </a:xfrm>
        </p:grpSpPr>
        <p:sp>
          <p:nvSpPr>
            <p:cNvPr id="77" name="矩形 76"/>
            <p:cNvSpPr/>
            <p:nvPr/>
          </p:nvSpPr>
          <p:spPr>
            <a:xfrm>
              <a:off x="4841197" y="3812702"/>
              <a:ext cx="2827146" cy="334466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結論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614719" y="264569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時間序列迴歸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>
            <a:spLocks noChangeAspect="1"/>
          </p:cNvSpPr>
          <p:nvPr/>
        </p:nvSpPr>
        <p:spPr>
          <a:xfrm>
            <a:off x="1424463" y="2676099"/>
            <a:ext cx="2651573" cy="284693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研究方法、檢定方法及預測準則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>
            <a:spLocks noChangeAspect="1"/>
          </p:cNvSpPr>
          <p:nvPr/>
        </p:nvSpPr>
        <p:spPr>
          <a:xfrm>
            <a:off x="1589930" y="3402797"/>
            <a:ext cx="2467523" cy="284693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敘述統計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>
            <a:spLocks noChangeAspect="1"/>
          </p:cNvSpPr>
          <p:nvPr/>
        </p:nvSpPr>
        <p:spPr>
          <a:xfrm>
            <a:off x="1589930" y="4128738"/>
            <a:ext cx="2467523" cy="284693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乘法分解法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>
            <a:spLocks noChangeAspect="1"/>
          </p:cNvSpPr>
          <p:nvPr/>
        </p:nvSpPr>
        <p:spPr>
          <a:xfrm>
            <a:off x="5614719" y="1930782"/>
            <a:ext cx="2467523" cy="284693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Box-Jenkins ARIMA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卡方檢定表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4" name="表格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11543712"/>
              </p:ext>
            </p:extLst>
          </p:nvPr>
        </p:nvGraphicFramePr>
        <p:xfrm>
          <a:off x="1328559" y="1641601"/>
          <a:ext cx="4229831" cy="2810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Chi-Square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242244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&lt;.0001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Likelihood Ratio Chi-Square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257216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&lt;.0001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Mantel-</a:t>
                      </a:r>
                      <a:r>
                        <a:rPr lang="en-US" sz="13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Haenszel</a:t>
                      </a: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Chi-Square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4325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&lt;.0001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 Coefficient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0.82192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 Coefficient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0.63497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Cramer's V</a:t>
                      </a:r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0.41096</a:t>
                      </a:r>
                      <a:endParaRPr lang="zh-TW" sz="13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tc>
                  <a:txBody>
                    <a:bodyPr/>
                    <a:lstStyle/>
                    <a:p>
                      <a:endParaRPr lang="zh-TW" sz="13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7127" marR="7712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072675" y="1966304"/>
                <a:ext cx="2507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假設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檢定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如下：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： 品牌與外銷地區獨立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： 品牌與外銷地區不獨立</a:t>
                </a:r>
              </a:p>
              <a:p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675" y="1966304"/>
                <a:ext cx="250756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728" t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5EA32F2-05DA-A44F-83AF-B22F34DD7A66}"/>
              </a:ext>
            </a:extLst>
          </p:cNvPr>
          <p:cNvSpPr/>
          <p:nvPr/>
        </p:nvSpPr>
        <p:spPr>
          <a:xfrm>
            <a:off x="1328559" y="2031541"/>
            <a:ext cx="4229830" cy="411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61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機車品牌與外銷地區列聯表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02889"/>
              </p:ext>
            </p:extLst>
          </p:nvPr>
        </p:nvGraphicFramePr>
        <p:xfrm>
          <a:off x="814275" y="1466003"/>
          <a:ext cx="6066348" cy="31704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1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02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0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091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Motorcycle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Export Region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Hong Kong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/China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/Other Area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America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Africa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Oceania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Sanyang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99895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70.27%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8757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4.39%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19.84%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119018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Kymco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109864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91.18%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15731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11.07%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22439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67.47%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81.51%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72.02%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198793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Suzuki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25.99%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Yamaha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2.51%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16.33%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6.17%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30302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7.94%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2.26%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1.77%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5062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120497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142155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33258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58599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358586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6168" marR="5616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692000" y="2538000"/>
            <a:ext cx="936000" cy="45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24475" y="2069291"/>
            <a:ext cx="936000" cy="4687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54073" y="2537337"/>
            <a:ext cx="658725" cy="45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58526" y="2537999"/>
            <a:ext cx="658725" cy="4583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87238" y="2545437"/>
            <a:ext cx="662725" cy="442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12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矩形 18"/>
          <p:cNvSpPr/>
          <p:nvPr/>
        </p:nvSpPr>
        <p:spPr>
          <a:xfrm>
            <a:off x="6279659" y="2545437"/>
            <a:ext cx="600964" cy="4515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45CD81-FCD2-40BD-A51A-31660ED56B12}"/>
              </a:ext>
            </a:extLst>
          </p:cNvPr>
          <p:cNvSpPr/>
          <p:nvPr/>
        </p:nvSpPr>
        <p:spPr>
          <a:xfrm>
            <a:off x="4928470" y="2545437"/>
            <a:ext cx="662725" cy="442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7FEE99B-D129-4148-A1F8-DD1600967173}"/>
              </a:ext>
            </a:extLst>
          </p:cNvPr>
          <p:cNvSpPr txBox="1"/>
          <p:nvPr/>
        </p:nvSpPr>
        <p:spPr>
          <a:xfrm>
            <a:off x="7065722" y="1158226"/>
            <a:ext cx="14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r>
              <a:rPr lang="zh-TW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58186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機車銷售量時間序列圖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6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7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8118771" y="3939735"/>
            <a:ext cx="93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單位：輛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46408" y="3724703"/>
            <a:ext cx="3015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該資料為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月的資料作為保留年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8" y="1360050"/>
            <a:ext cx="2879294" cy="2160000"/>
          </a:xfrm>
          <a:prstGeom prst="rect">
            <a:avLst/>
          </a:prstGeom>
          <a:noFill/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80" y="1360050"/>
            <a:ext cx="2879294" cy="2160000"/>
          </a:xfrm>
          <a:prstGeom prst="rect">
            <a:avLst/>
          </a:prstGeom>
          <a:noFill/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53" y="1390747"/>
            <a:ext cx="2879294" cy="21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426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</a:t>
            </a:r>
            <a:r>
              <a:rPr lang="zh-TW" altLang="en-US" sz="4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乘法分解法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1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577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採用的統計工具：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SAS</a:t>
                </a:r>
              </a:p>
              <a:p>
                <a:pPr marL="76200" indent="0">
                  <a:buNone/>
                </a:pP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其乘法模型為：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𝑇𝑟𝑐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𝐼𝑟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5" name="Google Shape;934;p46"/>
          <p:cNvGrpSpPr/>
          <p:nvPr/>
        </p:nvGrpSpPr>
        <p:grpSpPr>
          <a:xfrm>
            <a:off x="308436" y="609167"/>
            <a:ext cx="333016" cy="333016"/>
            <a:chOff x="2594050" y="1631825"/>
            <a:chExt cx="439625" cy="439625"/>
          </a:xfrm>
        </p:grpSpPr>
        <p:sp>
          <p:nvSpPr>
            <p:cNvPr id="6" name="Google Shape;935;p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6;p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7;p4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8;p4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960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689653" cy="766200"/>
          </a:xfrm>
        </p:spPr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參數估計表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內銷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圖片 3" descr="一張含有 桌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18" y="2987219"/>
            <a:ext cx="3168000" cy="1570910"/>
          </a:xfrm>
          <a:prstGeom prst="rect">
            <a:avLst/>
          </a:prstGeom>
        </p:spPr>
      </p:pic>
      <p:pic>
        <p:nvPicPr>
          <p:cNvPr id="5" name="圖片 4" descr="一張含有 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17554"/>
            <a:ext cx="3829286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562383" y="3316044"/>
                <a:ext cx="4283242" cy="9589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180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ⅆ</m:t>
                    </m:r>
                    <m:sSub>
                      <m:sSubPr>
                        <m:ctrlPr>
                          <a:rPr lang="zh-TW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=49820+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144.157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0.4385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0.3454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  <a:endParaRPr lang="zh-TW" altLang="zh-TW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83" y="3316044"/>
                <a:ext cx="4283242" cy="958980"/>
              </a:xfrm>
              <a:prstGeom prst="rect">
                <a:avLst/>
              </a:prstGeom>
              <a:blipFill rotWithShape="0">
                <a:blip r:embed="rId4"/>
                <a:stretch>
                  <a:fillRect t="-1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14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6394EEF-66F6-4D26-A911-13FF392F7783}"/>
                  </a:ext>
                </a:extLst>
              </p:cNvPr>
              <p:cNvSpPr txBox="1"/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836967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𝑇𝑟𝑐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6394EEF-66F6-4D26-A911-13FF392F7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90FE1436-6ECB-4EFB-ABF9-10B4CE4BF321}"/>
              </a:ext>
            </a:extLst>
          </p:cNvPr>
          <p:cNvSpPr/>
          <p:nvPr/>
        </p:nvSpPr>
        <p:spPr>
          <a:xfrm>
            <a:off x="1889090" y="2491990"/>
            <a:ext cx="728506" cy="36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28454C-DD37-491B-B6E5-8664142EA659}"/>
              </a:ext>
            </a:extLst>
          </p:cNvPr>
          <p:cNvSpPr/>
          <p:nvPr/>
        </p:nvSpPr>
        <p:spPr>
          <a:xfrm>
            <a:off x="3971996" y="2491990"/>
            <a:ext cx="671565" cy="36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35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6012787" cy="766200"/>
          </a:xfrm>
        </p:spPr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參數估計表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外銷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1" y="3070246"/>
            <a:ext cx="3168000" cy="1220017"/>
          </a:xfrm>
          <a:prstGeom prst="rect">
            <a:avLst/>
          </a:prstGeom>
        </p:spPr>
      </p:pic>
      <p:pic>
        <p:nvPicPr>
          <p:cNvPr id="5" name="圖片 4" descr="一張含有 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32025"/>
            <a:ext cx="389745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36703" y="3276965"/>
                <a:ext cx="3621497" cy="9589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180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ⅆ</m:t>
                    </m:r>
                    <m:sSub>
                      <m:sSubPr>
                        <m:ctrlPr>
                          <a:rPr lang="zh-TW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44361−164.8417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0.3693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  <a:endParaRPr lang="zh-TW" altLang="zh-TW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03" y="3276965"/>
                <a:ext cx="3621497" cy="958980"/>
              </a:xfrm>
              <a:prstGeom prst="rect">
                <a:avLst/>
              </a:prstGeom>
              <a:blipFill rotWithShape="0">
                <a:blip r:embed="rId4"/>
                <a:stretch>
                  <a:fillRect t="-1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1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2D92267-84CE-4852-8EAD-67AD46F2BE03}"/>
                  </a:ext>
                </a:extLst>
              </p:cNvPr>
              <p:cNvSpPr txBox="1"/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836967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𝑇𝑟𝑐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2D92267-84CE-4852-8EAD-67AD46F2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3D462D2E-DC8B-4ABF-BCD7-0E076F0BE56A}"/>
              </a:ext>
            </a:extLst>
          </p:cNvPr>
          <p:cNvSpPr/>
          <p:nvPr/>
        </p:nvSpPr>
        <p:spPr>
          <a:xfrm>
            <a:off x="1914210" y="2532184"/>
            <a:ext cx="728506" cy="325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03E0BD-73C3-453D-8FB3-0CBCABD6DB94}"/>
              </a:ext>
            </a:extLst>
          </p:cNvPr>
          <p:cNvSpPr/>
          <p:nvPr/>
        </p:nvSpPr>
        <p:spPr>
          <a:xfrm>
            <a:off x="4049486" y="2532184"/>
            <a:ext cx="619195" cy="325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994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744654" cy="766200"/>
          </a:xfrm>
        </p:spPr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參數估計表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總銷量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圖片 3" descr="一張含有 桌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428155"/>
            <a:ext cx="3888000" cy="14642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75" y="3045510"/>
            <a:ext cx="3168000" cy="122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36703" y="3276965"/>
                <a:ext cx="3621497" cy="9589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180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ⅆ</m:t>
                    </m:r>
                    <m:sSub>
                      <m:sSubPr>
                        <m:ctrlPr>
                          <a:rPr lang="zh-TW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94960−32.2495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0.4464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/>
                  <a:t> </a:t>
                </a:r>
                <a:endParaRPr lang="zh-TW" altLang="zh-TW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03" y="3276965"/>
                <a:ext cx="3621497" cy="958980"/>
              </a:xfrm>
              <a:prstGeom prst="rect">
                <a:avLst/>
              </a:prstGeom>
              <a:blipFill rotWithShape="0">
                <a:blip r:embed="rId4"/>
                <a:stretch>
                  <a:fillRect t="-1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1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555F8A2-D4FD-465D-8335-1865E70C6157}"/>
                  </a:ext>
                </a:extLst>
              </p:cNvPr>
              <p:cNvSpPr txBox="1"/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836967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𝑇𝑟𝑐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555F8A2-D4FD-465D-8335-1865E70C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02" y="2027935"/>
                <a:ext cx="3364942" cy="66255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C6FEA073-B4F5-4182-981E-A8E78914C7F6}"/>
              </a:ext>
            </a:extLst>
          </p:cNvPr>
          <p:cNvSpPr/>
          <p:nvPr/>
        </p:nvSpPr>
        <p:spPr>
          <a:xfrm>
            <a:off x="4049486" y="2532185"/>
            <a:ext cx="619195" cy="325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5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機車銷售量時間序列圖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pSp>
        <p:nvGrpSpPr>
          <p:cNvPr id="6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7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8118771" y="3939735"/>
            <a:ext cx="93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單位：輛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46408" y="3724703"/>
            <a:ext cx="3015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該資料為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月的資料作為保留年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8" y="1360050"/>
            <a:ext cx="2879294" cy="2160000"/>
          </a:xfrm>
          <a:prstGeom prst="rect">
            <a:avLst/>
          </a:prstGeom>
          <a:noFill/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80" y="1360050"/>
            <a:ext cx="2879294" cy="2160000"/>
          </a:xfrm>
          <a:prstGeom prst="rect">
            <a:avLst/>
          </a:prstGeom>
          <a:noFill/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53" y="1390747"/>
            <a:ext cx="2879294" cy="21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917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分解法季節因子折線圖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5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6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1390446"/>
            <a:ext cx="5400000" cy="3246054"/>
          </a:xfrm>
          <a:prstGeom prst="rect">
            <a:avLst/>
          </a:prstGeom>
          <a:noFill/>
        </p:spPr>
      </p:pic>
      <p:sp>
        <p:nvSpPr>
          <p:cNvPr id="15" name="橢圓 14"/>
          <p:cNvSpPr/>
          <p:nvPr/>
        </p:nvSpPr>
        <p:spPr>
          <a:xfrm>
            <a:off x="2067807" y="2131200"/>
            <a:ext cx="329793" cy="54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650207" y="3195000"/>
            <a:ext cx="329793" cy="3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3430719" y="2131200"/>
            <a:ext cx="1251284" cy="7288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C4F6840-F8AA-4A49-89E4-BDB97E81C817}"/>
                  </a:ext>
                </a:extLst>
              </p:cNvPr>
              <p:cNvSpPr txBox="1"/>
              <p:nvPr/>
            </p:nvSpPr>
            <p:spPr>
              <a:xfrm>
                <a:off x="6302214" y="2571750"/>
                <a:ext cx="25285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𝑇𝑟𝑐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𝑆𝑛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C4F6840-F8AA-4A49-89E4-BDB97E81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14" y="2571750"/>
                <a:ext cx="2528505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D0881F0C-F9B1-4C24-80CE-D3F8939C6F9F}"/>
              </a:ext>
            </a:extLst>
          </p:cNvPr>
          <p:cNvSpPr/>
          <p:nvPr/>
        </p:nvSpPr>
        <p:spPr>
          <a:xfrm>
            <a:off x="7697036" y="2575994"/>
            <a:ext cx="462225" cy="438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98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7866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研究背景與目的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乘法分解法樣本外預測圖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4" y="1568385"/>
            <a:ext cx="2880000" cy="21598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6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75" y="1568385"/>
            <a:ext cx="2880000" cy="2159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00" y="1574291"/>
            <a:ext cx="2880000" cy="2159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字方塊 14"/>
          <p:cNvSpPr txBox="1"/>
          <p:nvPr/>
        </p:nvSpPr>
        <p:spPr>
          <a:xfrm>
            <a:off x="548635" y="3830060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內銷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47706" y="3797632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外銷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633031" y="3830059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總銷量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3C72F90-3CB3-4F30-9872-E1E7A5E7522B}"/>
              </a:ext>
            </a:extLst>
          </p:cNvPr>
          <p:cNvCxnSpPr>
            <a:cxnSpLocks/>
          </p:cNvCxnSpPr>
          <p:nvPr/>
        </p:nvCxnSpPr>
        <p:spPr>
          <a:xfrm>
            <a:off x="1154125" y="1388385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8C94772-CEDE-4E69-942B-5848A5B51209}"/>
              </a:ext>
            </a:extLst>
          </p:cNvPr>
          <p:cNvCxnSpPr/>
          <p:nvPr/>
        </p:nvCxnSpPr>
        <p:spPr>
          <a:xfrm flipV="1">
            <a:off x="2518572" y="3650059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1C91645-9C01-4290-B7B3-41FA9389AA8D}"/>
              </a:ext>
            </a:extLst>
          </p:cNvPr>
          <p:cNvCxnSpPr>
            <a:cxnSpLocks/>
          </p:cNvCxnSpPr>
          <p:nvPr/>
        </p:nvCxnSpPr>
        <p:spPr>
          <a:xfrm>
            <a:off x="7086002" y="1388385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1562FE-FB76-4800-BAB6-D11AC5330C71}"/>
              </a:ext>
            </a:extLst>
          </p:cNvPr>
          <p:cNvCxnSpPr/>
          <p:nvPr/>
        </p:nvCxnSpPr>
        <p:spPr>
          <a:xfrm flipV="1">
            <a:off x="8514089" y="3650059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875D3D-C268-4487-A51B-2E2BC5B87A81}"/>
              </a:ext>
            </a:extLst>
          </p:cNvPr>
          <p:cNvSpPr txBox="1"/>
          <p:nvPr/>
        </p:nvSpPr>
        <p:spPr>
          <a:xfrm>
            <a:off x="403801" y="4261571"/>
            <a:ext cx="584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2018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2019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提供電動機車的大量補助，</a:t>
            </a:r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2020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年後補助降低，油價也調降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F3EA0F-00A5-43EA-AD7C-A33A772E5BCE}"/>
              </a:ext>
            </a:extLst>
          </p:cNvPr>
          <p:cNvSpPr txBox="1"/>
          <p:nvPr/>
        </p:nvSpPr>
        <p:spPr>
          <a:xfrm>
            <a:off x="403801" y="4525365"/>
            <a:ext cx="4942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疫情爆發，政府推廣在家不出門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505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3524" y="2871148"/>
            <a:ext cx="5868696" cy="1159800"/>
          </a:xfrm>
        </p:spPr>
        <p:txBody>
          <a:bodyPr/>
          <a:lstStyle/>
          <a:p>
            <a:pPr marL="228600" indent="-228600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Box-Jenkins ARIMA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60870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ARIMA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2256624"/>
                  </p:ext>
                </p:extLst>
              </p:nvPr>
            </p:nvGraphicFramePr>
            <p:xfrm>
              <a:off x="814388" y="1713600"/>
              <a:ext cx="6132511" cy="2409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58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949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66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50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2106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ACF pattern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PACF pattern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9790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AR(p)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marL="342900" lvl="0" indent="-342900" algn="ctr">
                            <a:spcAft>
                              <a:spcPts val="60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100" kern="100">
                              <a:effectLst/>
                            </a:rPr>
                            <a:t>，</a:t>
                          </a:r>
                        </a:p>
                        <a:p>
                          <a:pPr marL="2286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−⋯−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sz="1100" kern="100">
                            <a:effectLst/>
                          </a:endParaRPr>
                        </a:p>
                        <a:p>
                          <a:pPr marL="342900" lvl="0" indent="-342900" algn="ctr">
                            <a:spcAft>
                              <a:spcPts val="60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−…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Cuts off after lag p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MA(q)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marL="342900" lvl="0" indent="-342900" algn="ctr">
                            <a:spcAft>
                              <a:spcPts val="600"/>
                            </a:spcAft>
                            <a:buFont typeface="Times New Roman" panose="02020603050405020304" pitchFamily="18" charset="0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</m:oMath>
                          </a14:m>
                          <a:endParaRPr lang="zh-TW" sz="1100" kern="100">
                            <a:effectLst/>
                          </a:endParaRPr>
                        </a:p>
                        <a:p>
                          <a:pPr marL="342900" lvl="0" indent="-342900" algn="ctr">
                            <a:spcAft>
                              <a:spcPts val="600"/>
                            </a:spcAft>
                            <a:buFont typeface="Times New Roman" panose="02020603050405020304" pitchFamily="18" charset="0"/>
                            <a:buAutoNum type="arabicPeriod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−…−</m:t>
                                  </m:r>
                                  <m:sSub>
                                    <m:sSub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zh-TW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endParaRPr lang="zh-TW" sz="1100" kern="100">
                            <a:effectLst/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Cuts off after lag q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749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ARMA(p</a:t>
                          </a:r>
                          <a:r>
                            <a:rPr lang="zh-TW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，</a:t>
                          </a: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Β</m:t>
                                    </m:r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  <m:sup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−…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  <m:sup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Ζ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1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Β</m:t>
                                    </m:r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  <m:sup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−…−</m:t>
                                    </m:r>
                                    <m:sSub>
                                      <m:sSub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TW" sz="11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  <m:sup>
                                        <m:r>
                                          <a:rPr lang="en-US" sz="11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zh-TW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2256624"/>
                  </p:ext>
                </p:extLst>
              </p:nvPr>
            </p:nvGraphicFramePr>
            <p:xfrm>
              <a:off x="814388" y="1713600"/>
              <a:ext cx="6132511" cy="24848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5873"/>
                    <a:gridCol w="3294967"/>
                    <a:gridCol w="906657"/>
                    <a:gridCol w="885014"/>
                  </a:tblGrid>
                  <a:tr h="42106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ACF pattern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PACF pattern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</a:tr>
                  <a:tr h="99790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AR(p)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174" marR="63174" marT="0" marB="0" anchor="ctr">
                        <a:blipFill rotWithShape="0">
                          <a:blip r:embed="rId2"/>
                          <a:stretch>
                            <a:fillRect l="-31978" t="-43902" r="-55083" b="-107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Cuts off after lag p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</a:tr>
                  <a:tr h="45967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MA(q)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174" marR="63174" marT="0" marB="0" anchor="ctr">
                        <a:blipFill rotWithShape="0">
                          <a:blip r:embed="rId2"/>
                          <a:stretch>
                            <a:fillRect l="-31978" t="-314667" r="-55083" b="-1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Cuts off after lag q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</a:tr>
                  <a:tr h="60617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ARMA(p</a:t>
                          </a:r>
                          <a:r>
                            <a:rPr lang="zh-TW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，</a:t>
                          </a: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q)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174" marR="63174" marT="0" marB="0" anchor="ctr">
                        <a:blipFill rotWithShape="0">
                          <a:blip r:embed="rId2"/>
                          <a:stretch>
                            <a:fillRect l="-31978" t="-311000" r="-5508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Dies down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174" marR="63174" marT="0" marB="0"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4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15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35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ARIMA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模型參數估計表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850564"/>
                  </p:ext>
                </p:extLst>
              </p:nvPr>
            </p:nvGraphicFramePr>
            <p:xfrm>
              <a:off x="814275" y="1699200"/>
              <a:ext cx="5671808" cy="26718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17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79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7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7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252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ARIMA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Domestic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Export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6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-0.3856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604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-0.3776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16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0.5364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0.5422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993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62123678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60748343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1.5523E8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850564"/>
                  </p:ext>
                </p:extLst>
              </p:nvPr>
            </p:nvGraphicFramePr>
            <p:xfrm>
              <a:off x="814275" y="1699200"/>
              <a:ext cx="5671808" cy="26718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17952"/>
                    <a:gridCol w="1417952"/>
                    <a:gridCol w="1417952"/>
                    <a:gridCol w="1417952"/>
                  </a:tblGrid>
                  <a:tr h="50252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ARIMA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Domestic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Export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4168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429" t="-94382" r="-301717" b="-3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-0.3856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</a:tr>
                  <a:tr h="55604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429" t="-188043" r="-301717" b="-1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-0.3776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</a:tr>
                  <a:tr h="54168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429" t="-297753" r="-3017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lToBr w="3175" cap="flat" cmpd="sng" algn="ctr">
                          <a:solidFill>
                            <a:srgbClr val="3F53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0.5364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0.5422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5299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429" t="-406897" r="-301717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62123678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60748343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1.5523E8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874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zh-TW" altLang="zh-TW" sz="2800" kern="1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5975484"/>
                  </p:ext>
                </p:extLst>
              </p:nvPr>
            </p:nvGraphicFramePr>
            <p:xfrm>
              <a:off x="814275" y="1684800"/>
              <a:ext cx="6531069" cy="2685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486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95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829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5157">
                    <a:tc gridSpan="3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17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內銷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ARIMA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1,1,0</m:t>
                                    </m:r>
                                  </m:e>
                                </m:d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1,1,0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 </a:t>
                          </a:r>
                          <a:r>
                            <a:rPr lang="zh-TW" sz="1400" kern="100" dirty="0">
                              <a:effectLst/>
                            </a:rPr>
                            <a:t>，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sSup>
                                      <m:sSup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2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外銷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ARIMA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0,1,1</m:t>
                                    </m:r>
                                  </m:e>
                                </m:d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0,1,0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=(1−</m:t>
                              </m:r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 </a:t>
                          </a:r>
                          <a:r>
                            <a:rPr lang="zh-TW" sz="1400" kern="100" dirty="0">
                              <a:effectLst/>
                            </a:rPr>
                            <a:t>，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sSup>
                                      <m:sSup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89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總銷</a:t>
                          </a:r>
                          <a:r>
                            <a:rPr lang="zh-TW" altLang="en-US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量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ARIMA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0,1,1</m:t>
                                    </m:r>
                                  </m:e>
                                </m:d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0,1,0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TW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=(1−</m:t>
                              </m:r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 </a:t>
                          </a:r>
                          <a:r>
                            <a:rPr lang="zh-TW" sz="1400" kern="100" dirty="0">
                              <a:effectLst/>
                            </a:rPr>
                            <a:t>，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sSup>
                                      <m:sSupPr>
                                        <m:ctrlPr>
                                          <a:rPr lang="zh-TW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5975484"/>
                  </p:ext>
                </p:extLst>
              </p:nvPr>
            </p:nvGraphicFramePr>
            <p:xfrm>
              <a:off x="814275" y="1684800"/>
              <a:ext cx="6531069" cy="2685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486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95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829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5157">
                    <a:tc gridSpan="3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17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內銷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3740" t="-54110" r="-254472" b="-15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2786" t="-54110" r="-805" b="-15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2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外銷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3740" t="-216346" r="-254472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2786" t="-216346" r="-805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89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總銷</a:t>
                          </a:r>
                          <a:r>
                            <a:rPr lang="zh-TW" altLang="en-US" sz="16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量</a:t>
                          </a: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6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3740" t="-291150" r="-254472" b="-3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2786" t="-291150" r="-805" b="-3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7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281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樣本外預測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pSp>
        <p:nvGrpSpPr>
          <p:cNvPr id="4" name="Google Shape;344;p23">
            <a:extLst>
              <a:ext uri="{FF2B5EF4-FFF2-40B4-BE49-F238E27FC236}">
                <a16:creationId xmlns:a16="http://schemas.microsoft.com/office/drawing/2014/main" id="{6955B181-80A6-DB4F-9F0C-95BFFF1D88AF}"/>
              </a:ext>
            </a:extLst>
          </p:cNvPr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>
              <a:extLst>
                <a:ext uri="{FF2B5EF4-FFF2-40B4-BE49-F238E27FC236}">
                  <a16:creationId xmlns:a16="http://schemas.microsoft.com/office/drawing/2014/main" id="{1C2565C5-3D5D-4B42-A4E5-925582C07149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>
              <a:extLst>
                <a:ext uri="{FF2B5EF4-FFF2-40B4-BE49-F238E27FC236}">
                  <a16:creationId xmlns:a16="http://schemas.microsoft.com/office/drawing/2014/main" id="{9AB523D6-7622-414C-8753-7B1676C54516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>
              <a:extLst>
                <a:ext uri="{FF2B5EF4-FFF2-40B4-BE49-F238E27FC236}">
                  <a16:creationId xmlns:a16="http://schemas.microsoft.com/office/drawing/2014/main" id="{E45AE575-E535-2642-8466-8D3A20378413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>
              <a:extLst>
                <a:ext uri="{FF2B5EF4-FFF2-40B4-BE49-F238E27FC236}">
                  <a16:creationId xmlns:a16="http://schemas.microsoft.com/office/drawing/2014/main" id="{56848484-741E-A54A-AD3B-8DD19C18A62B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>
              <a:extLst>
                <a:ext uri="{FF2B5EF4-FFF2-40B4-BE49-F238E27FC236}">
                  <a16:creationId xmlns:a16="http://schemas.microsoft.com/office/drawing/2014/main" id="{E5573B1E-7313-8941-853D-E9F60B0C9AE4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>
              <a:extLst>
                <a:ext uri="{FF2B5EF4-FFF2-40B4-BE49-F238E27FC236}">
                  <a16:creationId xmlns:a16="http://schemas.microsoft.com/office/drawing/2014/main" id="{132AF3B2-80F6-FD4D-ACF1-DD82D4EF74E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>
              <a:extLst>
                <a:ext uri="{FF2B5EF4-FFF2-40B4-BE49-F238E27FC236}">
                  <a16:creationId xmlns:a16="http://schemas.microsoft.com/office/drawing/2014/main" id="{27D732C0-8BCD-B348-94FF-7FB83E1C0C5F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396BFC2-A4D6-DC4E-A930-B7727C0B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5" y="1661986"/>
            <a:ext cx="2880000" cy="2161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F839A9-5295-F442-A381-BFA7BFDA6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737" y="1661983"/>
            <a:ext cx="2880000" cy="2161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AD61BB0-D356-204A-8F08-2D739F6B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00" y="1661984"/>
            <a:ext cx="2880000" cy="2161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字方塊 14"/>
          <p:cNvSpPr txBox="1"/>
          <p:nvPr/>
        </p:nvSpPr>
        <p:spPr>
          <a:xfrm>
            <a:off x="548635" y="3830060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內銷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47706" y="3819232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外銷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633031" y="3830059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總銷量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7D963BA-6805-4708-9E33-09A98D297AF3}"/>
              </a:ext>
            </a:extLst>
          </p:cNvPr>
          <p:cNvCxnSpPr>
            <a:cxnSpLocks/>
          </p:cNvCxnSpPr>
          <p:nvPr/>
        </p:nvCxnSpPr>
        <p:spPr>
          <a:xfrm>
            <a:off x="1118956" y="1890802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BF7BFB9-27DE-40D3-8890-FAF54BD09F8D}"/>
              </a:ext>
            </a:extLst>
          </p:cNvPr>
          <p:cNvCxnSpPr/>
          <p:nvPr/>
        </p:nvCxnSpPr>
        <p:spPr>
          <a:xfrm flipV="1">
            <a:off x="2453258" y="3650059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15A064F-B4D0-4362-A150-A975DDA8C765}"/>
              </a:ext>
            </a:extLst>
          </p:cNvPr>
          <p:cNvCxnSpPr>
            <a:cxnSpLocks/>
          </p:cNvCxnSpPr>
          <p:nvPr/>
        </p:nvCxnSpPr>
        <p:spPr>
          <a:xfrm>
            <a:off x="7206582" y="1805391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E7F695F-8CB2-4592-8BFB-A2DDCB94029E}"/>
              </a:ext>
            </a:extLst>
          </p:cNvPr>
          <p:cNvCxnSpPr/>
          <p:nvPr/>
        </p:nvCxnSpPr>
        <p:spPr>
          <a:xfrm flipV="1">
            <a:off x="8601079" y="3650059"/>
            <a:ext cx="0" cy="360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3176A7-C994-4165-B826-076330EFF9AE}"/>
              </a:ext>
            </a:extLst>
          </p:cNvPr>
          <p:cNvSpPr txBox="1"/>
          <p:nvPr/>
        </p:nvSpPr>
        <p:spPr>
          <a:xfrm>
            <a:off x="403801" y="4261571"/>
            <a:ext cx="584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2018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2019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提供電動機車的大量補助，</a:t>
            </a:r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2020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年後補助降低，油價也調降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52842FD-B206-485D-8AD9-033460653D57}"/>
              </a:ext>
            </a:extLst>
          </p:cNvPr>
          <p:cNvSpPr txBox="1"/>
          <p:nvPr/>
        </p:nvSpPr>
        <p:spPr>
          <a:xfrm>
            <a:off x="403801" y="4525365"/>
            <a:ext cx="4942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1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疫情爆發，政府推廣在家不出門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94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時間序列迴歸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8388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6521551" cy="3145500"/>
              </a:xfrm>
            </p:spPr>
            <p:txBody>
              <a:bodyPr/>
              <a:lstStyle/>
              <a:p>
                <a:r>
                  <a:rPr lang="zh-TW" altLang="zh-TW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基本模型：</a:t>
                </a: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𝑆𝑛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TW" altLang="zh-TW" sz="16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p>
                            <m:sSupPr>
                              <m:ctrlPr>
                                <a:rPr lang="zh-TW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76200" indent="0">
                  <a:buNone/>
                </a:pPr>
                <a:endParaRPr lang="zh-TW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zh-TW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趨勢項配適線性迴歸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6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zh-TW" altLang="zh-TW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:r>
                  <a:rPr lang="zh-TW" altLang="en-US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並</a:t>
                </a:r>
                <a:r>
                  <a:rPr lang="zh-TW" altLang="zh-TW" sz="16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設置季節性虛擬變數，最終模型如下：</a:t>
                </a:r>
              </a:p>
              <a:p>
                <a:pPr marL="762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762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zh-TW" altLang="zh-TW" sz="1600" i="1">
                          <a:latin typeface="Cambria Math" panose="02040503050406030204" pitchFamily="18" charset="0"/>
                        </a:rPr>
                        <m:t>，</m:t>
                      </m:r>
                      <m:sSup>
                        <m:sSup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6521551" cy="3145500"/>
              </a:xfrm>
              <a:blipFill rotWithShape="0">
                <a:blip r:embed="rId2"/>
                <a:stretch>
                  <a:fillRect l="-1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pSp>
        <p:nvGrpSpPr>
          <p:cNvPr id="5" name="Google Shape;934;p46"/>
          <p:cNvGrpSpPr/>
          <p:nvPr/>
        </p:nvGrpSpPr>
        <p:grpSpPr>
          <a:xfrm>
            <a:off x="308436" y="609167"/>
            <a:ext cx="333016" cy="333016"/>
            <a:chOff x="2594050" y="1631825"/>
            <a:chExt cx="439625" cy="439625"/>
          </a:xfrm>
        </p:grpSpPr>
        <p:sp>
          <p:nvSpPr>
            <p:cNvPr id="6" name="Google Shape;935;p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6;p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7;p4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8;p4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5209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時間序列迴歸模型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636250"/>
                  </p:ext>
                </p:extLst>
              </p:nvPr>
            </p:nvGraphicFramePr>
            <p:xfrm>
              <a:off x="814275" y="1646864"/>
              <a:ext cx="5787390" cy="27806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681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8945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TW" altLang="zh-TW" sz="1800" kern="1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時間序列模型</a:t>
                          </a:r>
                          <a:endParaRPr lang="zh-TW" altLang="zh-TW" sz="1800" kern="100" dirty="0">
                            <a:solidFill>
                              <a:schemeClr val="bg1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內銷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sSup>
                                  <m:sSup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外銷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sSup>
                                  <m:sSup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總銷</a:t>
                          </a:r>
                          <a:r>
                            <a:rPr lang="zh-TW" altLang="en-US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量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</a:t>
                          </a:r>
                          <a:r>
                            <a:rPr lang="zh-TW" sz="1200" kern="100" dirty="0">
                              <a:effectLst/>
                            </a:rPr>
                            <a:t>，</a:t>
                          </a:r>
                        </a:p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𝑖𝑖𝑑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sSup>
                                  <m:sSupPr>
                                    <m:ctrlPr>
                                      <a:rPr lang="zh-TW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636250"/>
                  </p:ext>
                </p:extLst>
              </p:nvPr>
            </p:nvGraphicFramePr>
            <p:xfrm>
              <a:off x="814275" y="1646864"/>
              <a:ext cx="5787390" cy="27806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9200"/>
                    <a:gridCol w="4568190"/>
                  </a:tblGrid>
                  <a:tr h="448945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TW" altLang="zh-TW" sz="1800" kern="100" dirty="0" smtClean="0"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時間序列模型</a:t>
                          </a:r>
                          <a:endParaRPr lang="zh-TW" altLang="zh-TW" sz="1800" kern="100" dirty="0" smtClean="0">
                            <a:solidFill>
                              <a:schemeClr val="bg1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marL="381000" algn="ctr">
                            <a:spcAft>
                              <a:spcPts val="600"/>
                            </a:spcAft>
                          </a:pP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/>
                        </a:solidFill>
                      </a:tcPr>
                    </a:tc>
                  </a:tr>
                  <a:tr h="7772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內銷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26800" t="-58594" r="-667" b="-200781"/>
                          </a:stretch>
                        </a:blipFill>
                      </a:tcPr>
                    </a:tc>
                  </a:tr>
                  <a:tr h="7772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外銷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26800" t="-159843" r="-667" b="-102362"/>
                          </a:stretch>
                        </a:blipFill>
                      </a:tcPr>
                    </a:tc>
                  </a:tr>
                  <a:tr h="7772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總</a:t>
                          </a:r>
                          <a:r>
                            <a:rPr lang="zh-TW" sz="1400" kern="100" dirty="0" smtClean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銷</a:t>
                          </a:r>
                          <a:r>
                            <a:rPr lang="zh-TW" altLang="en-US" sz="1400" kern="100" dirty="0" smtClean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量</a:t>
                          </a:r>
                          <a:r>
                            <a:rPr lang="en-US" sz="1400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zh-TW" sz="14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26800" t="-257813" r="-667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708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時間序列迴歸參數估計表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482631"/>
                  </p:ext>
                </p:extLst>
              </p:nvPr>
            </p:nvGraphicFramePr>
            <p:xfrm>
              <a:off x="814275" y="1348680"/>
              <a:ext cx="4665251" cy="37080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63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719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06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872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Series Regression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Domestic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Export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47903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41214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81137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93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 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-127.8980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9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6225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2465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8592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-5460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-1488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-7156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15766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5794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21244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9823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2596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12002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12893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5251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17636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11515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1082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12006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19057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724.6223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19164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18263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1117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18696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19063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-130.1244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18876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13973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784.0592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14895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392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9642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2249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11956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411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0.7641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0.5700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411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-0.4036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27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-0.2611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27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TW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sz="105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61398024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37548024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111261581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482631"/>
                  </p:ext>
                </p:extLst>
              </p:nvPr>
            </p:nvGraphicFramePr>
            <p:xfrm>
              <a:off x="814275" y="1348680"/>
              <a:ext cx="4665251" cy="37080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6313"/>
                    <a:gridCol w="1166313"/>
                    <a:gridCol w="1171936"/>
                    <a:gridCol w="1160689"/>
                  </a:tblGrid>
                  <a:tr h="39872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Series Regression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Domestic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Export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225806" r="-301563" b="-16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47903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41214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81137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993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315625" r="-301563" b="-15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 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-127.8980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</a:tr>
                  <a:tr h="23890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332500" r="-301563" b="-11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6225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2465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8592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576667" r="-301563" b="-1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-5460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-1488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-7156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676667" r="-301563" b="-1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15766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5794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21244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776667" r="-301563" b="-1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9823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2596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12002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848387" r="-301563" b="-107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12893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5251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17636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980000" r="-301563" b="-10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11515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1082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12006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080000" r="-301563" b="-9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19057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724.6223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19164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180000" r="-301563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18263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1117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18696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280000" r="-301563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19063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-130.1244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18876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solidFill>
                          <a:srgbClr val="FF6D6D"/>
                        </a:solidFill>
                      </a:tcPr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335484" r="-301563" b="-5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13973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784.0592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14895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18392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483333" r="-301563" b="-5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9642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2249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11956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241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217949" r="-301563" b="-28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0.7641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0.5700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  <a:tr h="241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285000" r="-301563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-0.4036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</a:tr>
                  <a:tr h="18274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846667" r="-301563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-0.2611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>
                        <a:lnTlToB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</a:tr>
                  <a:tr h="18274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5823" marR="55823" marT="0" marB="0" anchor="ctr">
                        <a:blipFill rotWithShape="0">
                          <a:blip r:embed="rId2"/>
                          <a:stretch>
                            <a:fillRect l="-521" t="-1946667" r="-301563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61398024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37548024</a:t>
                          </a:r>
                          <a:endParaRPr lang="zh-TW" sz="11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111261581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5823" marR="55823" marT="0" marB="0"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952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台灣機車工業的生產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台灣使用機車的優勢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台灣政府的政策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9" name="Google Shape;940;p46"/>
          <p:cNvGrpSpPr/>
          <p:nvPr/>
        </p:nvGrpSpPr>
        <p:grpSpPr>
          <a:xfrm>
            <a:off x="364580" y="584264"/>
            <a:ext cx="270295" cy="382822"/>
            <a:chOff x="3979850" y="1598950"/>
            <a:chExt cx="356825" cy="505375"/>
          </a:xfrm>
        </p:grpSpPr>
        <p:sp>
          <p:nvSpPr>
            <p:cNvPr id="10" name="Google Shape;941;p4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;p4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季節虛擬變數折線圖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97070"/>
            <a:ext cx="5580000" cy="3312000"/>
          </a:xfrm>
          <a:prstGeom prst="rect">
            <a:avLst/>
          </a:prstGeom>
        </p:spPr>
      </p:pic>
      <p:grpSp>
        <p:nvGrpSpPr>
          <p:cNvPr id="5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6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橢圓 12"/>
          <p:cNvSpPr/>
          <p:nvPr/>
        </p:nvSpPr>
        <p:spPr>
          <a:xfrm>
            <a:off x="1663200" y="3650400"/>
            <a:ext cx="396400" cy="403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79195" y="1904463"/>
            <a:ext cx="661737" cy="742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604275" y="1951200"/>
            <a:ext cx="1565325" cy="56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9EB894A-E0AC-41CD-A184-EE2E1EB5689C}"/>
              </a:ext>
            </a:extLst>
          </p:cNvPr>
          <p:cNvSpPr/>
          <p:nvPr/>
        </p:nvSpPr>
        <p:spPr>
          <a:xfrm>
            <a:off x="5874475" y="3247200"/>
            <a:ext cx="396400" cy="403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073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5543325" cy="766200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時間序列迴歸樣本外預測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pSp>
        <p:nvGrpSpPr>
          <p:cNvPr id="4" name="Google Shape;344;p23">
            <a:extLst>
              <a:ext uri="{FF2B5EF4-FFF2-40B4-BE49-F238E27FC236}">
                <a16:creationId xmlns:a16="http://schemas.microsoft.com/office/drawing/2014/main" id="{41833985-FC12-4F42-831E-9F4560A8C31A}"/>
              </a:ext>
            </a:extLst>
          </p:cNvPr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>
              <a:extLst>
                <a:ext uri="{FF2B5EF4-FFF2-40B4-BE49-F238E27FC236}">
                  <a16:creationId xmlns:a16="http://schemas.microsoft.com/office/drawing/2014/main" id="{16E6A12F-9900-A94F-8901-57246665D8F7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>
              <a:extLst>
                <a:ext uri="{FF2B5EF4-FFF2-40B4-BE49-F238E27FC236}">
                  <a16:creationId xmlns:a16="http://schemas.microsoft.com/office/drawing/2014/main" id="{4C7931EA-8CF9-C04C-B77F-4FE3CAED6D63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>
              <a:extLst>
                <a:ext uri="{FF2B5EF4-FFF2-40B4-BE49-F238E27FC236}">
                  <a16:creationId xmlns:a16="http://schemas.microsoft.com/office/drawing/2014/main" id="{128FEDCB-D448-5549-AD35-60F026F42ED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>
              <a:extLst>
                <a:ext uri="{FF2B5EF4-FFF2-40B4-BE49-F238E27FC236}">
                  <a16:creationId xmlns:a16="http://schemas.microsoft.com/office/drawing/2014/main" id="{9677F4CF-78CC-124D-8929-B28416BFFDF9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>
              <a:extLst>
                <a:ext uri="{FF2B5EF4-FFF2-40B4-BE49-F238E27FC236}">
                  <a16:creationId xmlns:a16="http://schemas.microsoft.com/office/drawing/2014/main" id="{638578BF-6010-BF45-93CD-2CA89BFD3322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>
              <a:extLst>
                <a:ext uri="{FF2B5EF4-FFF2-40B4-BE49-F238E27FC236}">
                  <a16:creationId xmlns:a16="http://schemas.microsoft.com/office/drawing/2014/main" id="{863861B7-D50A-9440-AC22-06F7DCDCFD8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>
              <a:extLst>
                <a:ext uri="{FF2B5EF4-FFF2-40B4-BE49-F238E27FC236}">
                  <a16:creationId xmlns:a16="http://schemas.microsoft.com/office/drawing/2014/main" id="{E1DEF735-C600-414C-B1DB-360B2632104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8F4989E-D6A5-2047-A0BA-4B213C88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5" y="1683586"/>
            <a:ext cx="2880000" cy="2161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FCE9CF-34E5-0A44-B692-D79F256E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75" y="1683585"/>
            <a:ext cx="2880000" cy="2161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4462312-2924-6C4C-BA05-1670CC93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75" y="1683585"/>
            <a:ext cx="2880000" cy="2161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文字方塊 14"/>
          <p:cNvSpPr txBox="1"/>
          <p:nvPr/>
        </p:nvSpPr>
        <p:spPr>
          <a:xfrm>
            <a:off x="548635" y="3851660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內銷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47706" y="3840832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外銷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633031" y="3851659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總銷量</a:t>
            </a:r>
          </a:p>
        </p:txBody>
      </p:sp>
    </p:spTree>
    <p:extLst>
      <p:ext uri="{BB962C8B-B14F-4D97-AF65-F5344CB8AC3E}">
        <p14:creationId xmlns:p14="http://schemas.microsoft.com/office/powerpoint/2010/main" val="1550309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指數平滑法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94482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Holt-Winters Additive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EE8A2AB-2651-C947-9257-F4585DBF9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843644"/>
                  </p:ext>
                </p:extLst>
              </p:nvPr>
            </p:nvGraphicFramePr>
            <p:xfrm>
              <a:off x="314821" y="1360375"/>
              <a:ext cx="6545308" cy="3661700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636327">
                      <a:extLst>
                        <a:ext uri="{9D8B030D-6E8A-4147-A177-3AD203B41FA5}">
                          <a16:colId xmlns:a16="http://schemas.microsoft.com/office/drawing/2014/main" val="1330970709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:a16="http://schemas.microsoft.com/office/drawing/2014/main" val="2301872423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:a16="http://schemas.microsoft.com/office/drawing/2014/main" val="3474412223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:a16="http://schemas.microsoft.com/office/drawing/2014/main" val="41504309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Holt-Winters</a:t>
                          </a:r>
                          <a:endParaRPr lang="zh-TW" sz="800" kern="1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Additive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Domestic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Export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Total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3223884124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0.5506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0.4003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0.4292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393229995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</a:rPr>
                            <a:t>0.001</a:t>
                          </a:r>
                          <a:endParaRPr lang="zh-TW" sz="8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1629852302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2133373362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TW" sz="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34741556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35977399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79764777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565935472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-6419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995.2965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-5424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314033501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2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-16691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-2719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-19410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590817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3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4859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3435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8294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557264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4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-430.2876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608.4055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178.0695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403038345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5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3461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2861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6322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1703766372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6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3633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-411.7006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3221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121571474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7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9773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-688.9526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9084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929195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8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8711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593.7209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9304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455028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9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8539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-2694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5845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138904626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10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3376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-700.2070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2676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47865127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11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-3218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524.6054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-2694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:a16="http://schemas.microsoft.com/office/drawing/2014/main" val="2612041894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12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-15596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-1800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-17396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625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EE8A2AB-2651-C947-9257-F4585DBF9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843644"/>
                  </p:ext>
                </p:extLst>
              </p:nvPr>
            </p:nvGraphicFramePr>
            <p:xfrm>
              <a:off x="314821" y="1360375"/>
              <a:ext cx="6545308" cy="3661700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63632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330970709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01872423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74412223"/>
                        </a:ext>
                      </a:extLst>
                    </a:gridCol>
                    <a:gridCol w="163632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15043091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Holt-Winters</a:t>
                          </a:r>
                          <a:endParaRPr lang="zh-TW" sz="800" kern="1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Additive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Domestic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Export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Total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23884124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511" marR="44511" marT="0" marB="0" anchor="ctr">
                        <a:blipFill rotWithShape="0">
                          <a:blip r:embed="rId2"/>
                          <a:stretch>
                            <a:fillRect l="-372" t="-225000" r="-301115" b="-27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0.5506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0.4003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0.4292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3229995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511" marR="44511" marT="0" marB="0" anchor="ctr">
                        <a:blipFill rotWithShape="0">
                          <a:blip r:embed="rId2"/>
                          <a:stretch>
                            <a:fillRect l="-372" t="-325000" r="-301115" b="-2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</a:rPr>
                            <a:t>0.001</a:t>
                          </a:r>
                          <a:endParaRPr lang="zh-TW" sz="8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29852302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511" marR="44511" marT="0" marB="0" anchor="ctr">
                        <a:blipFill rotWithShape="0">
                          <a:blip r:embed="rId2"/>
                          <a:stretch>
                            <a:fillRect l="-372" t="-425000" r="-301115" b="-2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0.001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33373362"/>
                      </a:ext>
                    </a:extLst>
                  </a:tr>
                  <a:tr h="1220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511" marR="44511" marT="0" marB="0" anchor="ctr">
                        <a:blipFill rotWithShape="0">
                          <a:blip r:embed="rId2"/>
                          <a:stretch>
                            <a:fillRect l="-372" t="-525000" r="-301115" b="-2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34741556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35977399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79764777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65935472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-6419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995.2965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-5424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14033501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2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-16691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-2719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-19410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69590817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3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4859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3435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8294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35557264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4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-430.2876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608.4055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178.0695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3038345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5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3461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2861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6322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703766372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6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3633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-411.7006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3221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1571474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7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9773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-688.9526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9084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48929195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8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8711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593.7209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9304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02455028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9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8539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FF6D6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-2694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5845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8904626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10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3376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-700.2070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2676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78651270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11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-3218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524.6054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-2694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12041894"/>
                      </a:ext>
                    </a:extLst>
                  </a:tr>
                  <a:tr h="2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Smoothed Seasonal Factor 12</a:t>
                          </a:r>
                          <a:endParaRPr lang="zh-TW" sz="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-15596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-1800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 dirty="0">
                              <a:effectLst/>
                            </a:rPr>
                            <a:t>-17396</a:t>
                          </a:r>
                          <a:endParaRPr lang="zh-TW" sz="8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44511" marR="44511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536253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3759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平滑季節因子折線圖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pSp>
        <p:nvGrpSpPr>
          <p:cNvPr id="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圖片 1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97070"/>
            <a:ext cx="5580000" cy="331200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3781563" y="1756611"/>
            <a:ext cx="1229590" cy="691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491600" y="3326400"/>
            <a:ext cx="718800" cy="663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6E1339C-A5F0-4B24-887F-62DF3BCA9443}"/>
              </a:ext>
            </a:extLst>
          </p:cNvPr>
          <p:cNvSpPr/>
          <p:nvPr/>
        </p:nvSpPr>
        <p:spPr>
          <a:xfrm>
            <a:off x="1882942" y="2015827"/>
            <a:ext cx="776037" cy="691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39B4857-6C01-4FFB-9279-9F55AA0C8F18}"/>
              </a:ext>
            </a:extLst>
          </p:cNvPr>
          <p:cNvSpPr/>
          <p:nvPr/>
        </p:nvSpPr>
        <p:spPr>
          <a:xfrm>
            <a:off x="5713275" y="3232153"/>
            <a:ext cx="718800" cy="663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29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766525" cy="766200"/>
          </a:xfrm>
        </p:spPr>
        <p:txBody>
          <a:bodyPr/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Holt-Winters Additive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樣本外預測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pSp>
        <p:nvGrpSpPr>
          <p:cNvPr id="5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6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5" y="1683585"/>
            <a:ext cx="2880000" cy="21598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37" y="1689490"/>
            <a:ext cx="2880000" cy="2159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99" y="1683585"/>
            <a:ext cx="2880000" cy="2159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548635" y="3851660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內銷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647706" y="3840832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外銷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633031" y="3851659"/>
            <a:ext cx="19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總銷量</a:t>
            </a:r>
          </a:p>
        </p:txBody>
      </p:sp>
    </p:spTree>
    <p:extLst>
      <p:ext uri="{BB962C8B-B14F-4D97-AF65-F5344CB8AC3E}">
        <p14:creationId xmlns:p14="http://schemas.microsoft.com/office/powerpoint/2010/main" val="50449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1267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5600925" cy="766200"/>
          </a:xfrm>
        </p:spPr>
        <p:txBody>
          <a:bodyPr/>
          <a:lstStyle/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四種預測準則下的預測誤差比較表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07476"/>
              </p:ext>
            </p:extLst>
          </p:nvPr>
        </p:nvGraphicFramePr>
        <p:xfrm>
          <a:off x="583876" y="1419780"/>
          <a:ext cx="6911998" cy="30599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0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4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400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X11 Multiplicative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ARIMA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Time Series Regression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Holt-Winters </a:t>
                      </a:r>
                      <a:r>
                        <a:rPr lang="en-US" altLang="zh-TW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Additive</a:t>
                      </a:r>
                      <a:r>
                        <a:rPr lang="zh-TW" altLang="zh-TW" sz="1200" dirty="0">
                          <a:effectLst/>
                        </a:rPr>
                        <a:t> 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66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</a:rPr>
                        <a:t>Domestic</a:t>
                      </a:r>
                      <a:endParaRPr lang="zh-TW" alt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MSE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527947971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660655148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216756333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589811678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18588.25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22208.24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11316.38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19046.13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-14.03%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-21.70%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-4.06%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-7.83%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32.03%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38.85%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17.70%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31.27%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66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kern="0" dirty="0">
                          <a:effectLst/>
                        </a:rPr>
                        <a:t>Export</a:t>
                      </a:r>
                      <a:endParaRPr lang="zh-TW" alt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MSE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145201211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249841732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44630965.88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152285659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10863.85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12753.40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5138.39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11082.83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29.11%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31.96%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10.31%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30.64%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30.16%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35.87%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13.80%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30.64%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66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</a:rPr>
                        <a:t>Total</a:t>
                      </a: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MSE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646125245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899932233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305276617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756958703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19654.57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25325.61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13637.25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22043.46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5.10%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4.26%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-1.17%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9.26%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6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19.12%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24.61%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13.58%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21.02%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797911" y="1419780"/>
            <a:ext cx="1274764" cy="30599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8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529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預測值與實際值偏離原因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4" name="圖片 3" descr="一張含有 文字 的圖片&#10;&#10;自動產生的描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47" y="1800000"/>
            <a:ext cx="4508255" cy="2535567"/>
          </a:xfrm>
          <a:prstGeom prst="rect">
            <a:avLst/>
          </a:prstGeom>
        </p:spPr>
      </p:pic>
      <p:grpSp>
        <p:nvGrpSpPr>
          <p:cNvPr id="5" name="Google Shape;878;p46"/>
          <p:cNvGrpSpPr/>
          <p:nvPr/>
        </p:nvGrpSpPr>
        <p:grpSpPr>
          <a:xfrm>
            <a:off x="258848" y="634534"/>
            <a:ext cx="321028" cy="282282"/>
            <a:chOff x="1929775" y="320925"/>
            <a:chExt cx="423800" cy="372650"/>
          </a:xfrm>
        </p:grpSpPr>
        <p:sp>
          <p:nvSpPr>
            <p:cNvPr id="6" name="Google Shape;879;p4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0;p4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4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2;p4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3;p4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293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圖片 3" descr="一張含有 桌 的圖片&#10;&#10;自動產生的描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833762"/>
            <a:ext cx="5516245" cy="2339975"/>
          </a:xfrm>
          <a:prstGeom prst="rect">
            <a:avLst/>
          </a:prstGeom>
        </p:spPr>
      </p:pic>
      <p:grpSp>
        <p:nvGrpSpPr>
          <p:cNvPr id="5" name="Google Shape;892;p46"/>
          <p:cNvGrpSpPr/>
          <p:nvPr/>
        </p:nvGrpSpPr>
        <p:grpSpPr>
          <a:xfrm>
            <a:off x="307178" y="587256"/>
            <a:ext cx="309022" cy="376837"/>
            <a:chOff x="596350" y="929175"/>
            <a:chExt cx="407950" cy="497475"/>
          </a:xfrm>
        </p:grpSpPr>
        <p:sp>
          <p:nvSpPr>
            <p:cNvPr id="6" name="Google Shape;893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5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7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8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811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F3E1B53-AD17-E844-81BC-C9E9BD595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931032"/>
            <a:ext cx="7800336" cy="2812868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台灣的機車密度為全世界最高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620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環保意識抬頭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620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銷量變化、外銷地區的品牌偏好、車型及排氣量偏好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endParaRPr kumimoji="1" lang="zh-TW" alt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grpSp>
        <p:nvGrpSpPr>
          <p:cNvPr id="9" name="Google Shape;940;p46"/>
          <p:cNvGrpSpPr/>
          <p:nvPr/>
        </p:nvGrpSpPr>
        <p:grpSpPr>
          <a:xfrm>
            <a:off x="364580" y="584264"/>
            <a:ext cx="270295" cy="382822"/>
            <a:chOff x="3979850" y="1598950"/>
            <a:chExt cx="356825" cy="505375"/>
          </a:xfrm>
        </p:grpSpPr>
        <p:sp>
          <p:nvSpPr>
            <p:cNvPr id="10" name="Google Shape;941;p4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;p4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934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grpSp>
        <p:nvGrpSpPr>
          <p:cNvPr id="3" name="Google Shape;376;p25"/>
          <p:cNvGrpSpPr/>
          <p:nvPr/>
        </p:nvGrpSpPr>
        <p:grpSpPr>
          <a:xfrm>
            <a:off x="552885" y="1385750"/>
            <a:ext cx="8044528" cy="2067200"/>
            <a:chOff x="185742" y="1287960"/>
            <a:chExt cx="8044528" cy="2067200"/>
          </a:xfrm>
        </p:grpSpPr>
        <p:sp>
          <p:nvSpPr>
            <p:cNvPr id="4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" name="Google Shape;378;p25"/>
            <p:cNvSpPr/>
            <p:nvPr/>
          </p:nvSpPr>
          <p:spPr>
            <a:xfrm flipH="1">
              <a:off x="1423250" y="1697050"/>
              <a:ext cx="5566500" cy="1243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imes New Roman" panose="02020603050405020304" pitchFamily="18" charset="0"/>
                  <a:ea typeface="Arvo"/>
                  <a:cs typeface="Times New Roman" panose="02020603050405020304" pitchFamily="18" charset="0"/>
                  <a:sym typeface="Arvo"/>
                </a:rPr>
                <a:t>THE END</a:t>
              </a:r>
              <a:endParaRPr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Arvo"/>
                <a:cs typeface="Times New Roman" panose="02020603050405020304" pitchFamily="18" charset="0"/>
                <a:sym typeface="Arvo"/>
              </a:endParaRPr>
            </a:p>
          </p:txBody>
        </p:sp>
        <p:sp>
          <p:nvSpPr>
            <p:cNvPr id="6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03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3525" y="3258600"/>
            <a:ext cx="4893275" cy="1159800"/>
          </a:xfrm>
        </p:spPr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研究方法、檢定方法及預測準則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7574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乘法分解法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Box-Jenkins ARIMA</a:t>
            </a: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時間序列迴歸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指數平滑法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6" name="Google Shape;1018;p46"/>
          <p:cNvGrpSpPr/>
          <p:nvPr/>
        </p:nvGrpSpPr>
        <p:grpSpPr>
          <a:xfrm>
            <a:off x="324043" y="629922"/>
            <a:ext cx="392063" cy="291505"/>
            <a:chOff x="5247525" y="3007275"/>
            <a:chExt cx="517575" cy="384825"/>
          </a:xfrm>
        </p:grpSpPr>
        <p:sp>
          <p:nvSpPr>
            <p:cNvPr id="7" name="Google Shape;1019;p4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0;p4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309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檢定方法及預測準則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6644925" cy="31455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Durbin Watson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殘差自相關檢定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白噪音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單根檢定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卡方檢定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獨立性檢定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四種預測準則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5" name="Google Shape;1018;p46"/>
          <p:cNvGrpSpPr/>
          <p:nvPr/>
        </p:nvGrpSpPr>
        <p:grpSpPr>
          <a:xfrm>
            <a:off x="324043" y="629922"/>
            <a:ext cx="392063" cy="291505"/>
            <a:chOff x="5247525" y="3007275"/>
            <a:chExt cx="517575" cy="384825"/>
          </a:xfrm>
        </p:grpSpPr>
        <p:sp>
          <p:nvSpPr>
            <p:cNvPr id="6" name="Google Shape;1019;p4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0;p4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364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8091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敘述統計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58091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資料介紹、摘要統計、卡方獨立性檢定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1331</Words>
  <Application>Microsoft Office PowerPoint</Application>
  <PresentationFormat>如螢幕大小 (16:9)</PresentationFormat>
  <Paragraphs>622</Paragraphs>
  <Slides>50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5" baseType="lpstr">
      <vt:lpstr>Calibri</vt:lpstr>
      <vt:lpstr>微软雅黑</vt:lpstr>
      <vt:lpstr>Cambria Math</vt:lpstr>
      <vt:lpstr>Roboto Condensed Light</vt:lpstr>
      <vt:lpstr>Arial</vt:lpstr>
      <vt:lpstr>BiauKai</vt:lpstr>
      <vt:lpstr>Arvo</vt:lpstr>
      <vt:lpstr>標楷體</vt:lpstr>
      <vt:lpstr>宋体</vt:lpstr>
      <vt:lpstr>Roboto Condensed</vt:lpstr>
      <vt:lpstr>新細明體</vt:lpstr>
      <vt:lpstr>Impact</vt:lpstr>
      <vt:lpstr>Times New Roman</vt:lpstr>
      <vt:lpstr>Wingdings</vt:lpstr>
      <vt:lpstr>Salerio template</vt:lpstr>
      <vt:lpstr>時間序列分析— 台灣機車銷售量預測</vt:lpstr>
      <vt:lpstr>目錄</vt:lpstr>
      <vt:lpstr>研究背景與目的</vt:lpstr>
      <vt:lpstr>研究背景</vt:lpstr>
      <vt:lpstr>研究目的</vt:lpstr>
      <vt:lpstr>研究方法、檢定方法及預測準則</vt:lpstr>
      <vt:lpstr>研究方法</vt:lpstr>
      <vt:lpstr>檢定方法及預測準則</vt:lpstr>
      <vt:lpstr>敘述統計</vt:lpstr>
      <vt:lpstr>資料介紹</vt:lpstr>
      <vt:lpstr>資料介紹</vt:lpstr>
      <vt:lpstr>摘要統計及盒型圖</vt:lpstr>
      <vt:lpstr>銷售量折線圖</vt:lpstr>
      <vt:lpstr>機車與電動機車內銷量</vt:lpstr>
      <vt:lpstr>電動機車內銷量</vt:lpstr>
      <vt:lpstr>機車與電動機車外銷量</vt:lpstr>
      <vt:lpstr>電動機車外銷量</vt:lpstr>
      <vt:lpstr>機車內銷量-以排氣量分類</vt:lpstr>
      <vt:lpstr>機車外銷量-以排氣量分類</vt:lpstr>
      <vt:lpstr>卡方檢定表</vt:lpstr>
      <vt:lpstr>機車品牌與外銷地區列聯表</vt:lpstr>
      <vt:lpstr>機車銷售量時間序列圖</vt:lpstr>
      <vt:lpstr>x11乘法分解法</vt:lpstr>
      <vt:lpstr>PowerPoint 簡報</vt:lpstr>
      <vt:lpstr>參數估計表(內銷)</vt:lpstr>
      <vt:lpstr>參數估計表(外銷)</vt:lpstr>
      <vt:lpstr>參數估計表(總銷量)</vt:lpstr>
      <vt:lpstr>機車銷售量時間序列圖</vt:lpstr>
      <vt:lpstr>分解法季節因子折線圖</vt:lpstr>
      <vt:lpstr>乘法分解法樣本外預測圖</vt:lpstr>
      <vt:lpstr>Box-Jenkins ARIMA</vt:lpstr>
      <vt:lpstr>ARIMA模型</vt:lpstr>
      <vt:lpstr>ARIMA模型參數估計表</vt:lpstr>
      <vt:lpstr>ARIMA模型</vt:lpstr>
      <vt:lpstr>ARIMA樣本外預測圖</vt:lpstr>
      <vt:lpstr>時間序列迴歸</vt:lpstr>
      <vt:lpstr>PowerPoint 簡報</vt:lpstr>
      <vt:lpstr>時間序列迴歸模型</vt:lpstr>
      <vt:lpstr>時間序列迴歸參數估計表</vt:lpstr>
      <vt:lpstr>季節虛擬變數折線圖</vt:lpstr>
      <vt:lpstr>時間序列迴歸樣本外預測圖</vt:lpstr>
      <vt:lpstr>指數平滑法</vt:lpstr>
      <vt:lpstr>Holt-Winters Additive參數表</vt:lpstr>
      <vt:lpstr>平滑季節因子折線圖</vt:lpstr>
      <vt:lpstr>Holt-Winters Additive樣本外預測圖</vt:lpstr>
      <vt:lpstr>結論</vt:lpstr>
      <vt:lpstr>四種預測準則下的預測誤差比較表</vt:lpstr>
      <vt:lpstr>預測值與實際值偏離原因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user</cp:lastModifiedBy>
  <cp:revision>115</cp:revision>
  <dcterms:modified xsi:type="dcterms:W3CDTF">2021-12-28T06:46:40Z</dcterms:modified>
</cp:coreProperties>
</file>